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28" r:id="rId2"/>
    <p:sldId id="298" r:id="rId3"/>
    <p:sldId id="264" r:id="rId4"/>
    <p:sldId id="265" r:id="rId5"/>
    <p:sldId id="266" r:id="rId6"/>
    <p:sldId id="286" r:id="rId7"/>
    <p:sldId id="267" r:id="rId8"/>
    <p:sldId id="287" r:id="rId9"/>
    <p:sldId id="304" r:id="rId10"/>
    <p:sldId id="279" r:id="rId11"/>
    <p:sldId id="280" r:id="rId12"/>
    <p:sldId id="268" r:id="rId13"/>
    <p:sldId id="327" r:id="rId14"/>
    <p:sldId id="290" r:id="rId15"/>
    <p:sldId id="301" r:id="rId16"/>
    <p:sldId id="281" r:id="rId17"/>
    <p:sldId id="269" r:id="rId18"/>
    <p:sldId id="270" r:id="rId19"/>
    <p:sldId id="305" r:id="rId20"/>
    <p:sldId id="271" r:id="rId21"/>
    <p:sldId id="306" r:id="rId22"/>
    <p:sldId id="307" r:id="rId23"/>
    <p:sldId id="291" r:id="rId24"/>
    <p:sldId id="336" r:id="rId25"/>
    <p:sldId id="272" r:id="rId26"/>
    <p:sldId id="334" r:id="rId27"/>
    <p:sldId id="337" r:id="rId28"/>
    <p:sldId id="300" r:id="rId29"/>
    <p:sldId id="330" r:id="rId30"/>
    <p:sldId id="302" r:id="rId31"/>
    <p:sldId id="329" r:id="rId32"/>
    <p:sldId id="303" r:id="rId33"/>
    <p:sldId id="333" r:id="rId34"/>
    <p:sldId id="308" r:id="rId35"/>
    <p:sldId id="331" r:id="rId36"/>
    <p:sldId id="282" r:id="rId37"/>
    <p:sldId id="273" r:id="rId38"/>
    <p:sldId id="274" r:id="rId39"/>
    <p:sldId id="339" r:id="rId40"/>
    <p:sldId id="338" r:id="rId41"/>
    <p:sldId id="275" r:id="rId42"/>
    <p:sldId id="310" r:id="rId43"/>
    <p:sldId id="315" r:id="rId44"/>
    <p:sldId id="311" r:id="rId45"/>
    <p:sldId id="283" r:id="rId46"/>
    <p:sldId id="347" r:id="rId47"/>
    <p:sldId id="341" r:id="rId48"/>
    <p:sldId id="340" r:id="rId49"/>
    <p:sldId id="284" r:id="rId50"/>
    <p:sldId id="344" r:id="rId51"/>
    <p:sldId id="345" r:id="rId52"/>
    <p:sldId id="277" r:id="rId53"/>
    <p:sldId id="335" r:id="rId54"/>
    <p:sldId id="312" r:id="rId55"/>
    <p:sldId id="317" r:id="rId56"/>
    <p:sldId id="313" r:id="rId57"/>
    <p:sldId id="332" r:id="rId58"/>
    <p:sldId id="314" r:id="rId59"/>
    <p:sldId id="316" r:id="rId60"/>
    <p:sldId id="346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0" autoAdjust="0"/>
  </p:normalViewPr>
  <p:slideViewPr>
    <p:cSldViewPr>
      <p:cViewPr>
        <p:scale>
          <a:sx n="100" d="100"/>
          <a:sy n="100" d="100"/>
        </p:scale>
        <p:origin x="-186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BA8F-6DF1-401B-B9C8-B6AEEA321225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2A45C-B49E-4C98-AB89-810454261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7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2A45C-B49E-4C98-AB89-8104542610A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9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ushist.com/images/russian-lit/solzhenitsyn-kok-terek-winter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newizv.ru/images/photos/other/20080910020457_5-mironov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ФГБОУ  ВО  Белгородский ГАУ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Управление библиотечно – информационных ресурсов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4788024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«Александр Исаевич Солженицын: личность, творчество, 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время»</a:t>
            </a:r>
            <a:endParaRPr lang="ru-RU" sz="4400" b="1" spc="50" dirty="0">
              <a:ln w="1143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3336"/>
            <a:ext cx="91440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8" algn="ctr">
              <a:defRPr/>
            </a:pP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endParaRPr lang="ru-RU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2018</a:t>
            </a:r>
          </a:p>
        </p:txBody>
      </p:sp>
      <p:pic>
        <p:nvPicPr>
          <p:cNvPr id="71685" name="Picture 5" descr="F:\КомсомолСвета\Солженицын\Новая папка\i_00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076056" y="1052736"/>
            <a:ext cx="3674973" cy="5273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jzl-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628" y="428604"/>
            <a:ext cx="3429024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57148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Успешно закончив школу, Солженицын в 1938 г. поступает в Ростовский</a:t>
            </a:r>
            <a:b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университет, где, несмотря на интерес к литературе, занимается физикой и математикой 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5445224"/>
            <a:ext cx="464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Декабрь 1938 года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D:\документы\11класс\Солженицын\фото\065b21a3cb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6693"/>
            <a:ext cx="8429684" cy="4645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21495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А. Солженицын среди друзей – студентов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физико–математического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факультета Ростовского университета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76672"/>
            <a:ext cx="6336704" cy="28083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803085" y="3179909"/>
            <a:ext cx="6142514" cy="33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500042"/>
            <a:ext cx="3768775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44" y="500042"/>
            <a:ext cx="4500562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Литературные планы обусловили поступление Солженицына на заочное отделение Московского института философии, литературы, истории. </a:t>
            </a:r>
          </a:p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Закончить институт ему помешала ВОЙНА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48680"/>
            <a:ext cx="457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Если ты не умеешь использовать минуту, ты зря проведешь и час, и день, и всю жизнь.</a:t>
            </a:r>
          </a:p>
          <a:p>
            <a:pPr algn="ctr"/>
            <a:endParaRPr lang="ru-RU" sz="28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Александр Солженицын</a:t>
            </a:r>
            <a:b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AutoShape 2" descr="https://zabavnik.club/wp-content/uploads/solzhenicyn_foto_8_08073338-768x10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F:\КомсомолСвета\Солженицын\Новая папка\solzhenicyn_foto_8_08073338-768x1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4048" y="404664"/>
            <a:ext cx="3709884" cy="5402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3746"/>
            <a:ext cx="4357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После обучения в артиллерийском училище в Костроме в 1942 г. он был отправлен на фронт и назначен командиром батареи звуковой разведки</a:t>
            </a:r>
          </a:p>
        </p:txBody>
      </p:sp>
      <p:pic>
        <p:nvPicPr>
          <p:cNvPr id="5" name="Рисунок 2" descr="jzl-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3552103" cy="5016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1428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Военная служба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450056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1943-ем он получает орден Отечественной войны второй степени, в следующем - орден Красной Звезды, будучи уже капитаном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" name="Содержимое 3" descr="фото солж2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36096" y="548680"/>
            <a:ext cx="3398766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19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3199688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4" descr="Лейтенант Солженицын (слева) с командиром артдивизи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775" y="285728"/>
            <a:ext cx="3535653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714876" y="5500702"/>
            <a:ext cx="44291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latin typeface="Georgia" pitchFamily="18" charset="0"/>
              </a:rPr>
              <a:t>Лейтенант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Солженицын (слева)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0" y="5000636"/>
            <a:ext cx="46434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latin typeface="Georgia" pitchFamily="18" charset="0"/>
              </a:rPr>
              <a:t>Старший  лейтенант Солженицын. Брянский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фронт 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8670"/>
            <a:ext cx="4643438" cy="5524741"/>
          </a:xfrm>
        </p:spPr>
        <p:txBody>
          <a:bodyPr>
            <a:noAutofit/>
          </a:bodyPr>
          <a:lstStyle/>
          <a:p>
            <a:pPr marL="0" algn="ctr">
              <a:buFont typeface="Arial" charset="0"/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9 февраля 1945 года Солженицына арестовали: военная цензура обратила внимание на его переписку с другом Николаем 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Georgia" pitchFamily="18" charset="0"/>
              </a:rPr>
              <a:t>Виткевичем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. В письмах содержались резкие оценки Сталина и установленных им порядков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6944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Арест и ссылка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0628" y="1000108"/>
            <a:ext cx="3752986" cy="5379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0010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Отбывал Солженицын срок в Новом Иерусалиме под Москвой, потом на строительстве жилого дома в Москве. 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Затем – в «шарашке» (секретном научно-исследовательском институте, где работали заключенные) в подмосковном поселке 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Georgia" pitchFamily="18" charset="0"/>
              </a:rPr>
              <a:t>Марфино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. 1950–1953 он провел в лагере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(в Казахстане), был на общих лагерных работах </a:t>
            </a:r>
          </a:p>
          <a:p>
            <a:pPr>
              <a:buFont typeface="Arial" pitchFamily="34" charset="0"/>
              <a:buChar char="•"/>
              <a:defRPr/>
            </a:pP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2" b="5208"/>
          <a:stretch>
            <a:fillRect/>
          </a:stretch>
        </p:blipFill>
        <p:spPr>
          <a:xfrm>
            <a:off x="357158" y="428604"/>
            <a:ext cx="3786214" cy="5572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30" y="428604"/>
            <a:ext cx="4242984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72000" y="4643446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А.И.Солженицын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в тюрьме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45005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Алекс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</a:t>
            </a:r>
            <a:r>
              <a:rPr lang="vi-VN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ндр Ис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</a:t>
            </a:r>
            <a:r>
              <a:rPr lang="vi-VN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евич Солжен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и</a:t>
            </a:r>
            <a:r>
              <a:rPr lang="vi-VN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цын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- русский писатель, публицист, поэт, общественный и политический деятель.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Лауреат Нобелевской премии по литературе</a:t>
            </a:r>
          </a:p>
        </p:txBody>
      </p:sp>
      <p:pic>
        <p:nvPicPr>
          <p:cNvPr id="3" name="Picture 4" descr="32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3504" y="571480"/>
            <a:ext cx="3357563" cy="510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2918"/>
            <a:ext cx="4389436" cy="2854349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latin typeface="Georgia" pitchFamily="18" charset="0"/>
              </a:rPr>
              <a:t>С февраля 1953 Солженицын очутился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на «вечном ссыльнопоселении» </a:t>
            </a:r>
            <a:r>
              <a:rPr lang="ru-RU" sz="2800" b="1" spc="50" dirty="0">
                <a:ln w="11430"/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ауле  </a:t>
            </a:r>
            <a:r>
              <a:rPr lang="ru-RU" sz="2800" b="1" spc="50" dirty="0">
                <a:ln w="11430"/>
                <a:solidFill>
                  <a:srgbClr val="002060"/>
                </a:solidFill>
                <a:latin typeface="Georgia" pitchFamily="18" charset="0"/>
              </a:rPr>
              <a:t>Кок-Терек (Джамбульская область, Казахстан).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Дважды </a:t>
            </a:r>
            <a:r>
              <a:rPr lang="ru-RU" sz="2800" b="1" spc="50" dirty="0">
                <a:ln w="11430"/>
                <a:solidFill>
                  <a:srgbClr val="002060"/>
                </a:solidFill>
                <a:latin typeface="Georgia" pitchFamily="18" charset="0"/>
              </a:rPr>
              <a:t>лечился в Ташкенте от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рака</a:t>
            </a:r>
          </a:p>
          <a:p>
            <a:pPr marL="0" indent="0" algn="ctr"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28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643438" y="642918"/>
            <a:ext cx="4896544" cy="19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Солженицын в Кок-Тереке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00042"/>
            <a:ext cx="4000528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феврале 1956 был реабилитирован решением Верховного Суда СССР, вернулся в Россию: он поселился в Рязани и стал преподавать в школе 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2143116"/>
            <a:ext cx="4329036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2071678"/>
            <a:ext cx="3071834" cy="4254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Литературная деятельность</a:t>
            </a:r>
          </a:p>
        </p:txBody>
      </p:sp>
      <p:pic>
        <p:nvPicPr>
          <p:cNvPr id="3" name="Picture 3" descr="после онкодиспан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85860"/>
            <a:ext cx="3987455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85794"/>
            <a:ext cx="91440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"Внутренняя пружина была. От рождения была. Но я с удовольствием отдавался работе. Работе и борьбе. Когда я в лагере был, то я писал даже на каменной кладке.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Я на клочке бумажки писал карандашом, потом содержание запомню и уничтожаю бумажку. Да, казалось: как кончится, так и кончится. Что будет, то будет. А потом получалось, вроде что-то путное вышло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sz="28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  <a:p>
            <a:pPr algn="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Александр Солженицын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4644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Ш4Р7 С 60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Солженицын, А. И.Рассказы : рассказ / А. И. Солженицын. - М. : Современник, </a:t>
            </a:r>
            <a:endParaRPr lang="ru-RU" sz="24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1989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. - 302 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78605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 В книгу Александра Солженицына вошли рассказы, созданные в пятидесятые и шестидесятые годы, и лекция, прочитанная при получении Нобелевской премии по литературе</a:t>
            </a:r>
          </a:p>
        </p:txBody>
      </p:sp>
      <p:pic>
        <p:nvPicPr>
          <p:cNvPr id="7170" name="Picture 2" descr="F:\КомсомолСвета\Солженицын\Света\6.JPG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 l="4069" r="38970" b="31957"/>
          <a:stretch>
            <a:fillRect/>
          </a:stretch>
        </p:blipFill>
        <p:spPr bwMode="auto">
          <a:xfrm>
            <a:off x="5000628" y="357166"/>
            <a:ext cx="3739624" cy="6143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61950"/>
            <a:ext cx="4500562" cy="424815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1959 году Солженицын за три недели написал рассказ "Щ-854 (Один день одного зэка)", который два года спустя попал в журнал "Новый мир" к  А. Т. Твардовскому, и Твардовский добился разрешения на его публикацию непосредственно у </a:t>
            </a:r>
          </a:p>
          <a:p>
            <a:pPr marL="0" indent="0" algn="ctr"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Н. С.Хрущева</a:t>
            </a:r>
            <a:endParaRPr lang="ru-RU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357166"/>
            <a:ext cx="3934805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250825" y="4652963"/>
            <a:ext cx="83169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Ш4Р6-4С60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Солженицын, А. И.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круге первом : роман / А. И. Солженицын. - М. : Голос, 1994. - 736 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428868"/>
            <a:ext cx="45005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Роман «В круге первом» заставляет окинуть все творчество Солженицына новым взглядом, и становится ясно, что он, его книги, самая его личность являются ответом народа на то, что происходило в стране</a:t>
            </a:r>
          </a:p>
        </p:txBody>
      </p:sp>
      <p:pic>
        <p:nvPicPr>
          <p:cNvPr id="6146" name="Picture 2" descr="F:\КомсомолСвета\Солженицын\Света\9.JPG"/>
          <p:cNvPicPr>
            <a:picLocks noChangeAspect="1" noChangeArrowheads="1"/>
          </p:cNvPicPr>
          <p:nvPr/>
        </p:nvPicPr>
        <p:blipFill>
          <a:blip r:embed="rId2" cstate="print"/>
          <a:srcRect l="7408" r="27778" b="31328"/>
          <a:stretch>
            <a:fillRect/>
          </a:stretch>
        </p:blipFill>
        <p:spPr bwMode="auto">
          <a:xfrm>
            <a:off x="4838142" y="500042"/>
            <a:ext cx="4020138" cy="585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432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повести "Раковый корпус" Солженицын выдвинул свою версию "возбуждения рака": сталинизма, красного террора, репрессий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857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Ш4Р6-4С60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Солженицын, А. И. Малое собрание сочинений. Т.4. Раковый корпус : повесть / А. И. Солженицын. - М. : ИНКОМ НВ, 1991. - 464 с.</a:t>
            </a:r>
          </a:p>
        </p:txBody>
      </p:sp>
      <p:pic>
        <p:nvPicPr>
          <p:cNvPr id="8194" name="Picture 2" descr="F:\КомсомолСвета\Солженицын\Света\5.JPG"/>
          <p:cNvPicPr>
            <a:picLocks noChangeAspect="1" noChangeArrowheads="1"/>
          </p:cNvPicPr>
          <p:nvPr/>
        </p:nvPicPr>
        <p:blipFill>
          <a:blip r:embed="rId2" cstate="print"/>
          <a:srcRect l="17405" r="25982" b="34758"/>
          <a:stretch>
            <a:fillRect/>
          </a:stretch>
        </p:blipFill>
        <p:spPr bwMode="auto">
          <a:xfrm>
            <a:off x="5000628" y="285728"/>
            <a:ext cx="3786214" cy="6000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7667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60-е годы Солженицын был известен в "самиздате" как писатель, прозаик, беллетрист .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Его литературные эксперименты велись буквально на глазах читателя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Содержимое 3" descr="2фото солж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500042"/>
            <a:ext cx="4109033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4714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Ш4Р6-4С60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Солженицын, А. И. Малое собрание сочинений. Т.3. Рассказы / А. И. Солженицын. - М. : ИНКОМ НВ, 1991. - 288 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000372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сборник вошли рассказы и повести: "Один день Ивана Денисовича", "Матренин двор", "Крохотки", "Правая кисть", "Случай на станции Кочеткова" и др. "Один день Ивана Денисовича»</a:t>
            </a:r>
          </a:p>
        </p:txBody>
      </p:sp>
      <p:pic>
        <p:nvPicPr>
          <p:cNvPr id="2052" name="Picture 4" descr="F:\КомсомолСвета\Солженицын\Света\3.JPG"/>
          <p:cNvPicPr>
            <a:picLocks noChangeAspect="1" noChangeArrowheads="1"/>
          </p:cNvPicPr>
          <p:nvPr/>
        </p:nvPicPr>
        <p:blipFill>
          <a:blip r:embed="rId2" cstate="print"/>
          <a:srcRect l="3275" r="37784" b="34524"/>
          <a:stretch>
            <a:fillRect/>
          </a:stretch>
        </p:blipFill>
        <p:spPr bwMode="auto">
          <a:xfrm>
            <a:off x="4859051" y="428604"/>
            <a:ext cx="3927791" cy="6000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26432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Солженицын А.И. родился</a:t>
            </a:r>
          </a:p>
          <a:p>
            <a:pPr marL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11 декабря 1918года в Кисловодске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Биография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961829"/>
            <a:ext cx="6215106" cy="4139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0" y="607220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Дом А.И. Солженицына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 в 1963  году выходит «Матренин двор». Первые произведения приносят писателю известность, и 30 декабря 1962 года Александра Солженицына принимают в Союз писателей СССР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57166"/>
            <a:ext cx="3896618" cy="5715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Ш4Р7 С 60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Солженицын, А. И.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Не стоит село без праведника. Раковый корпус. Рассказы / А. И. Солженицын. - М. : Книжная палата, 1990. - 574 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35756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сборник включены произведения, созданные в пятидесятых - шестидесятых годах: "Один день Ивана Денисовича" и "Раковый корпус", "Матренин двор</a:t>
            </a:r>
          </a:p>
        </p:txBody>
      </p:sp>
      <p:pic>
        <p:nvPicPr>
          <p:cNvPr id="3074" name="Picture 2" descr="F:\КомсомолСвета\Солженицын\Света\2.JPG"/>
          <p:cNvPicPr>
            <a:picLocks noChangeAspect="1" noChangeArrowheads="1"/>
          </p:cNvPicPr>
          <p:nvPr/>
        </p:nvPicPr>
        <p:blipFill>
          <a:blip r:embed="rId2" cstate="print"/>
          <a:srcRect l="1907" r="21814" b="26510"/>
          <a:stretch>
            <a:fillRect/>
          </a:stretch>
        </p:blipFill>
        <p:spPr bwMode="auto">
          <a:xfrm>
            <a:off x="4786314" y="357166"/>
            <a:ext cx="4214810" cy="5715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После прихода к власти Брежнева Солженицын практически потерял возможность легально печататься и выступать. В сентябре 1965  года КГБ конфисковал архив Солженицына с его наиболее антисоветскими произведениями, что усугубило положение писателя 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266" name="AutoShape 2" descr="Картинки по запросу рукописи солженицы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F:\КомсомолСвета\Солженицын\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643314"/>
            <a:ext cx="4000496" cy="2881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4" descr="F:\КомсомолСвета\Солженицын\Alexander-Solzhenitsy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6"/>
            <a:ext cx="4214842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Ш4Р6-4С60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Солженицын, А. И. Красное колесо: повествование в отмеренных сроках.Ч.3.Узел 2.Октябрь шестнадцатого / А. И. Солженицын. - М. : Воениздат, 1993. - 588 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78619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Репринтное воспроизведение с "Собрания сочинений А.Солженицына, которые впервые использованы в этом издании</a:t>
            </a:r>
          </a:p>
        </p:txBody>
      </p:sp>
      <p:pic>
        <p:nvPicPr>
          <p:cNvPr id="5122" name="Picture 2" descr="F:\КомсомолСвета\Солженицын\Света\8.JPG"/>
          <p:cNvPicPr>
            <a:picLocks noChangeAspect="1" noChangeArrowheads="1"/>
          </p:cNvPicPr>
          <p:nvPr/>
        </p:nvPicPr>
        <p:blipFill>
          <a:blip r:embed="rId2" cstate="print"/>
          <a:srcRect l="8946" r="23064" b="27146"/>
          <a:stretch>
            <a:fillRect/>
          </a:stretch>
        </p:blipFill>
        <p:spPr bwMode="auto">
          <a:xfrm>
            <a:off x="4786314" y="357166"/>
            <a:ext cx="4071966" cy="6000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1440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Пользуясь определённым бездействием власти, в 1966 году начал активную общественную деятельность (встречи, выступления, интервью иностранным журналистам). Тогда же стал распространять в самиздате свои романы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«В круге первом» и «Раковый корпус».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феврале 1967 года тайно закончил художественно-историческое исследование «Архипелаг ГУЛАГ»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1481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"Архипелаг Гулаг" - художественное и документальное исследование советского тоталитарного режима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Ш4Р6-4С60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Солженицын, А. И. Малое собрание сочинений. Т.7. Архипелаг ГУЛАГ. Т.3 : 1918-1956. Опыт художественного исследования. У-У1-УП / А. И. Солженицын. - М. : ИНКОМ НВ, 1991. - 528 с.</a:t>
            </a:r>
          </a:p>
        </p:txBody>
      </p:sp>
      <p:pic>
        <p:nvPicPr>
          <p:cNvPr id="9218" name="Picture 2" descr="F:\КомсомолСвета\Солженицын\Света\4.JPG"/>
          <p:cNvPicPr>
            <a:picLocks noChangeAspect="1" noChangeArrowheads="1"/>
          </p:cNvPicPr>
          <p:nvPr/>
        </p:nvPicPr>
        <p:blipFill>
          <a:blip r:embed="rId2" cstate="print"/>
          <a:srcRect l="11171" r="31110" b="35017"/>
          <a:stretch>
            <a:fillRect/>
          </a:stretch>
        </p:blipFill>
        <p:spPr bwMode="auto">
          <a:xfrm>
            <a:off x="5008069" y="428604"/>
            <a:ext cx="3921649" cy="607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4810" y="2357430"/>
            <a:ext cx="4786378" cy="386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8496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Диплом лауреата Нобелевской премии в области литературы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3315" name="Picture 2" descr="D:\документы\11класс\Солженицын\фото\19709_20060301_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428868"/>
            <a:ext cx="5020460" cy="3810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" y="3852863"/>
            <a:ext cx="8785225" cy="3005137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3000" b="1" spc="50" dirty="0">
                <a:ln w="11430"/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000" b="1" spc="50" dirty="0">
                <a:ln w="11430"/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Georgia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45005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1970 году Нобелевский комитет присудил Солженицыну свою премию за вклад в мировую литературу, что вызвало на родине новую волну нападок и преследований</a:t>
            </a:r>
          </a:p>
        </p:txBody>
      </p:sp>
      <p:pic>
        <p:nvPicPr>
          <p:cNvPr id="6" name="Picture 3" descr="D:\документы\11класс\Солженицын\фото\1970-36_20071110_1580163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04"/>
            <a:ext cx="4286805" cy="5715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Эмиграция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567238" y="2649538"/>
            <a:ext cx="4502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endParaRPr lang="ru-RU" sz="21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14422"/>
            <a:ext cx="4572000" cy="30223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12 февраля 1974 Солженицына арестовали, лишили гражданства и на следующий день выслали в ФРГ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Picture 6" descr="C:\Documents and Settings\Admin\Рабочий стол\Дашкевич\solzhenitsy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142984"/>
            <a:ext cx="3588023" cy="4714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После двух лет пребывания в  ФРГ,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писатель с семьей переезжает в США и поселяется в штате Вермонт, где завершает третий том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«Архипелага ГУЛАГ»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 также продолжает работу над циклом исторических романов о русской революции – «Красное колесо», - по словам самого Солженицына «трагической историей о том, как сами русские... уничтожили и свое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прошлое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и свое будущее» </a:t>
            </a:r>
          </a:p>
        </p:txBody>
      </p:sp>
    </p:spTree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4572000" cy="6192688"/>
          </a:xfrm>
        </p:spPr>
        <p:txBody>
          <a:bodyPr>
            <a:noAutofit/>
          </a:bodyPr>
          <a:lstStyle/>
          <a:p>
            <a:pPr marL="0" algn="ctr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Отец, 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Georgia" pitchFamily="18" charset="0"/>
              </a:rPr>
              <a:t>Исаакий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Семенович,  получил университетское </a:t>
            </a:r>
          </a:p>
          <a:p>
            <a:pPr marL="0" algn="ctr">
              <a:buFont typeface="Arial" charset="0"/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образование. </a:t>
            </a:r>
          </a:p>
          <a:p>
            <a:pPr marL="0" algn="ctr">
              <a:buFont typeface="Arial" charset="0"/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Из  университета  в Первую мировую войну  добровольцем ушел на фронт.</a:t>
            </a:r>
          </a:p>
          <a:p>
            <a:pPr marL="0" algn="ctr">
              <a:buFont typeface="Arial" charset="0"/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Вернувшись с войны, был смертельно ранен на охоте и умер за полгода до рождения  сына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285728"/>
            <a:ext cx="3643338" cy="6134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836712"/>
            <a:ext cx="4499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За 20 лет эмиграции в Германии, США и во Франции опубликовал большое количество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своих произведений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692696"/>
            <a:ext cx="4317415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9144000" cy="7699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Возвращение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3643314"/>
            <a:ext cx="4357718" cy="2792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785794"/>
            <a:ext cx="900115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Вернуться в Россию он смог лишь после перестройки: 16 августа 1990 года указом президента СССР писателю было возвращено гражданство, а 27 мая 1994 года Солженицын вернулся домой, проехав по всей стране, от Дальнего Востока до Москвы. В 1997 году был избран в Российскую Академию наук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8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Семья, дети, внуки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Первая жена: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Наталья Алексеевна Решетовская в браке с Солженицыным с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27 апреля 1940 года до (формально)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1972 года</a:t>
            </a:r>
          </a:p>
        </p:txBody>
      </p:sp>
      <p:sp>
        <p:nvSpPr>
          <p:cNvPr id="52226" name="AutoShape 2" descr="Reshetovskay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7" name="Picture 3" descr="F:\КомсомолСвета\Солженицын\Reshetovskay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665743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4535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Вторая жена: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Наталья Дмитриевна Светлова в браке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с Солженицыным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 20 апреля 1973 года</a:t>
            </a:r>
          </a:p>
        </p:txBody>
      </p:sp>
      <p:pic>
        <p:nvPicPr>
          <p:cNvPr id="54274" name="Picture 2" descr="F:\КомсомолСвета\Солженицын\Solzhenitsyna,_Nat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6672"/>
            <a:ext cx="3450482" cy="5760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Сыновья от второго брака: 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Georgia" pitchFamily="18" charset="0"/>
              </a:rPr>
              <a:t>Ермолай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, Игнат, Степан.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Georgia" pitchFamily="18" charset="0"/>
              </a:rPr>
              <a:t>Ермолай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и Степан живут и работают в России, Игнат — пианист и дирижёр, профессор Филадельфийской консерватории.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Приёмный сын — 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Georgia" pitchFamily="18" charset="0"/>
              </a:rPr>
              <a:t>сын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Н. Д. Светловой от первого брака Дмитрий Тюрин (1962—1994, умер и похоронен в США).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Внуки: Иван, Филипп, Всеволод, Андрей, Дмитрий, Анна, Екатерина, Татьяна (дочь приёмного сына Дмитрия Тюрина).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4401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Семья А.И. Солженицына вскоре после возвращения в Россию</a:t>
            </a:r>
          </a:p>
        </p:txBody>
      </p:sp>
      <p:pic>
        <p:nvPicPr>
          <p:cNvPr id="14339" name="Picture 2" descr="D:\документы\11класс\Солженицын\фото\normal_132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5500701" cy="4042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500042"/>
            <a:ext cx="3668341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571480"/>
            <a:ext cx="4572000" cy="56076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Совсем не уровень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благополучия делает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счастье людей, а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отношения сердец и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наша точка зрения на нашу жизнь.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И то и другое —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всегда в нашей власти, а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значит, человек всегда счастлив, если он хочет этого, и никто не может ему</a:t>
            </a:r>
          </a:p>
          <a:p>
            <a:pPr algn="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помешать.</a:t>
            </a:r>
          </a:p>
          <a:p>
            <a:pPr algn="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А.Солженицын</a:t>
            </a:r>
            <a:endParaRPr lang="ru-RU" sz="2800" b="1" spc="50" dirty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7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Произведения Солженицына на сцене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 экране телевизора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70892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«Один день Ивана Денисовича».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Читинский драматический театр (1989 год)</a:t>
            </a:r>
          </a:p>
          <a:p>
            <a:pPr algn="ctr">
              <a:buFont typeface="Arial" pitchFamily="34" charset="0"/>
              <a:buChar char="•"/>
            </a:pPr>
            <a:endParaRPr lang="ru-RU" sz="28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  <a:p>
            <a:pPr marL="514350" indent="-514350" algn="ctr"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«Пир Победителей». Государственный академический Малый театр России. Москва. Премьера спектакля — январь 1995 год</a:t>
            </a:r>
          </a:p>
          <a:p>
            <a:pPr algn="ctr"/>
            <a:endParaRPr lang="ru-RU" sz="28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2006 году был создан телевизионный сериал по роману Александра Солженицына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«В круге первом»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492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Кадры из сериала</a:t>
            </a:r>
          </a:p>
        </p:txBody>
      </p:sp>
      <p:pic>
        <p:nvPicPr>
          <p:cNvPr id="7" name="Picture 8" descr="Картинка 3 из 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355976" cy="2873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 descr="untitled пп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04864"/>
            <a:ext cx="4126419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411760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144000" cy="1071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Встречи с В.В.Путиным</a:t>
            </a:r>
          </a:p>
        </p:txBody>
      </p:sp>
      <p:pic>
        <p:nvPicPr>
          <p:cNvPr id="9" name="Picture 3" descr="Солженицын и Путин 3-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3581400" cy="2592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Солженицын и Путин-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3868737" cy="2522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5" descr="Солженицын 3-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28"/>
            <a:ext cx="3014663" cy="2627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6" descr="Солженицын и Путин 2-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142984"/>
            <a:ext cx="3508375" cy="2534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1" y="692696"/>
            <a:ext cx="4620345" cy="5184576"/>
          </a:xfrm>
        </p:spPr>
        <p:txBody>
          <a:bodyPr rtlCol="0">
            <a:noAutofit/>
          </a:bodyPr>
          <a:lstStyle/>
          <a:p>
            <a:pPr marL="0" algn="ctr" fontAlgn="auto">
              <a:spcAft>
                <a:spcPts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Мать, </a:t>
            </a:r>
          </a:p>
          <a:p>
            <a:pPr marL="0" algn="ctr" fontAlgn="auto">
              <a:spcAft>
                <a:spcPts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Таисия Захаровна </a:t>
            </a:r>
          </a:p>
          <a:p>
            <a:pPr marL="0" algn="ctr" fontAlgn="auto">
              <a:spcAft>
                <a:spcPts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Щербак,</a:t>
            </a:r>
          </a:p>
          <a:p>
            <a:pPr marL="0" algn="ctr" fontAlgn="auto">
              <a:spcAft>
                <a:spcPts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происходила из  семьи богатого кубанского </a:t>
            </a:r>
          </a:p>
          <a:p>
            <a:pPr marL="0" algn="ctr" fontAlgn="auto">
              <a:spcAft>
                <a:spcPts val="0"/>
              </a:spcAft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землевладельца </a:t>
            </a:r>
          </a:p>
        </p:txBody>
      </p:sp>
      <p:pic>
        <p:nvPicPr>
          <p:cNvPr id="5123" name="Рисунок 3" descr="jzl-0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4"/>
          <a:stretch/>
        </p:blipFill>
        <p:spPr bwMode="auto">
          <a:xfrm flipH="1">
            <a:off x="4786314" y="571480"/>
            <a:ext cx="4139091" cy="5453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4576588"/>
            <a:ext cx="9072563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4076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1970 год Нобелевская премия</a:t>
            </a:r>
          </a:p>
          <a:p>
            <a:pPr algn="ctr">
              <a:buFont typeface="Arial" pitchFamily="34" charset="0"/>
              <a:buChar char="•"/>
            </a:pPr>
            <a:endParaRPr lang="ru-RU" sz="28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1998 год золотая медаль имени Ломоносова</a:t>
            </a:r>
          </a:p>
          <a:p>
            <a:pPr algn="ctr">
              <a:buFont typeface="Arial" pitchFamily="34" charset="0"/>
              <a:buChar char="•"/>
            </a:pPr>
            <a:endParaRPr lang="ru-RU" sz="28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1998 четвертый кавалер ордена Святого апостола Андрея Первозванного</a:t>
            </a:r>
          </a:p>
          <a:p>
            <a:pPr algn="ctr">
              <a:buFont typeface="Arial" pitchFamily="34" charset="0"/>
              <a:buChar char="•"/>
            </a:pPr>
            <a:endParaRPr lang="ru-RU" sz="28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2000  год лауреат премии французской Академии нравственных и политических наук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Литературные награды</a:t>
            </a:r>
            <a:endParaRPr lang="ru-RU" sz="4400" dirty="0"/>
          </a:p>
        </p:txBody>
      </p:sp>
    </p:spTree>
  </p:cSld>
  <p:clrMapOvr>
    <a:masterClrMapping/>
  </p:clrMapOvr>
  <p:transition advClick="0" advTm="10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4572000" cy="28500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Смысл земного существования не в благоденствии, а в развитии души.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ru-RU" sz="28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ru-RU" sz="28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ru-RU" sz="28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  <a:p>
            <a:pPr algn="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А.И. Солженицын</a:t>
            </a:r>
          </a:p>
        </p:txBody>
      </p:sp>
      <p:pic>
        <p:nvPicPr>
          <p:cNvPr id="73730" name="Picture 2" descr="http://xn--b1algoccq.xn--p1ai/%D0%BA%D0%B0%D1%80%D1%82%D0%B8%D0%BD%D0%BA%D0%B0/%D0%B1%D0%BE%D0%BB%D1%8C%D1%88%D0%B0%D1%8F/b7c4ca6c934d11726c6e63bf33238f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4185465" cy="5357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2643182"/>
            <a:ext cx="5465192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44" y="285728"/>
            <a:ext cx="9001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Александр Солженицын скончался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3 августа 2008 года на 90 м году жизни, в своём доме в Троице-Лыкове.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Смерть наступила от острой сердечной недостаточности</a:t>
            </a:r>
            <a:endParaRPr lang="ru-RU" sz="28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87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Очерк Ю. А.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latin typeface="Georgia" pitchFamily="18" charset="0"/>
              </a:rPr>
              <a:t>Мешкова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знакомит читателя со страницами жизни и творчества выдающегося русского писателя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28604"/>
            <a:ext cx="4857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Мешков, Ю.А. Александр Солженицын: Личность. Творчество. Время [Электронный ресурс] / Ю.А. Мешков ;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latin typeface="Georgia" pitchFamily="18" charset="0"/>
              </a:rPr>
              <a:t>науч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. Ред.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latin typeface="Georgia" pitchFamily="18" charset="0"/>
              </a:rPr>
              <a:t>Подчиненков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А.В.. — Электрон. дан. — Тюмень:, 1993. — 101 с. </a:t>
            </a:r>
          </a:p>
        </p:txBody>
      </p:sp>
      <p:pic>
        <p:nvPicPr>
          <p:cNvPr id="1027" name="Picture 3" descr="F:\КомсомолСвета\Солженицын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04"/>
            <a:ext cx="4055277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Увековечение памяти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польской 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Georgia" pitchFamily="18" charset="0"/>
              </a:rPr>
              <a:t>Броднице</a:t>
            </a:r>
            <a:endParaRPr lang="ru-RU" sz="28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установлен памятный знак с надписью о том, что зимой 1945 года Солженицын находился здесь три дня в качестве заключённого, ожидая отправки в Москву на Лубянку</a:t>
            </a:r>
          </a:p>
        </p:txBody>
      </p:sp>
      <p:pic>
        <p:nvPicPr>
          <p:cNvPr id="55298" name="Picture 2" descr="F:\КомсомолСвета\Солженицын\800px-Brodnica_sołżenicy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00108"/>
            <a:ext cx="3667151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Ш4Р7Р 47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Решетовская, Н. А. Александр Солженицын и читающая Россия / Н. А. Решетовская. - М. : Сов. Россия, 1990. - 416 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70301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 В книге освещается студенческая жизнь писателя, его участие в Великой Отечественной войне, долгие годы заключения и трудное время жизни в Рязани, когда создавались ныне широко известные произведения</a:t>
            </a:r>
          </a:p>
        </p:txBody>
      </p:sp>
      <p:pic>
        <p:nvPicPr>
          <p:cNvPr id="1026" name="Picture 2" descr="F:\КомсомолСвета\Солженицын\Света\1.JPG"/>
          <p:cNvPicPr>
            <a:picLocks noChangeAspect="1" noChangeArrowheads="1"/>
          </p:cNvPicPr>
          <p:nvPr/>
        </p:nvPicPr>
        <p:blipFill>
          <a:blip r:embed="rId2" cstate="print"/>
          <a:srcRect l="5172" r="32759" b="32308"/>
          <a:stretch>
            <a:fillRect/>
          </a:stretch>
        </p:blipFill>
        <p:spPr bwMode="auto">
          <a:xfrm>
            <a:off x="5000628" y="571480"/>
            <a:ext cx="3786214" cy="585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11 декабря 2011 года, к 93-й годовщине со дня рождения А. Солженицына, в Ростове-на-Дону на здании экономического и юридического факультетов  (ЮФУ) был установлен бронзовый барельеф писателя</a:t>
            </a:r>
          </a:p>
        </p:txBody>
      </p:sp>
      <p:pic>
        <p:nvPicPr>
          <p:cNvPr id="56322" name="Picture 2" descr="F:\КомсомолСвета\Солженицын\800px-Мемориальная_доска,_Александр_Солженицын,_Ростов-на-Дон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04"/>
            <a:ext cx="4082897" cy="5517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47148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Голубков, М.М. Александр Солженицын [Электронный ресурс] : учебное пособие / М.М. Голубков. — Электрон. дан. — Москва : МГУ имени М.В.Ломоносова, 2000. — 112 с.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50043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книгах серии "Перечитывая классику" содержится современный анализ произведений, входящих в школьные программы по литературе</a:t>
            </a:r>
          </a:p>
        </p:txBody>
      </p:sp>
      <p:pic>
        <p:nvPicPr>
          <p:cNvPr id="4" name="Picture 2" descr="F:\КомсомолСвета\Солженицын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28604"/>
            <a:ext cx="3981845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721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Памятник Александру Солженицыну во Владивостоке</a:t>
            </a:r>
          </a:p>
        </p:txBody>
      </p:sp>
      <p:pic>
        <p:nvPicPr>
          <p:cNvPr id="57346" name="Picture 2" descr="F:\КомсомолСвета\Солженицын\1280px-Памятник_Александру_Солженицыну_во_Владивосто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715304" cy="5141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46434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Ш5 Ч-16</a:t>
            </a:r>
          </a:p>
          <a:p>
            <a:pPr algn="ctr"/>
            <a:r>
              <a:rPr lang="ru-RU" sz="2400" b="1" spc="50" dirty="0" err="1" smtClean="0">
                <a:ln w="11430"/>
                <a:solidFill>
                  <a:srgbClr val="002060"/>
                </a:solidFill>
                <a:latin typeface="Georgia" pitchFamily="18" charset="0"/>
              </a:rPr>
              <a:t>Чалмаев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, В. А. Александр Солженицын. Жизнь и творчество : книга для учащихся / В. А.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latin typeface="Georgia" pitchFamily="18" charset="0"/>
              </a:rPr>
              <a:t>Чалмаев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. - М. : Просвещение, 1994. - 287 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1432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В книге рассказывается о сложной судьбе писателя, начиная с первых публикаций в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60-е годы ("Один день Ивана Денисовича", "Матренин двор0р)</a:t>
            </a:r>
          </a:p>
        </p:txBody>
      </p:sp>
      <p:pic>
        <p:nvPicPr>
          <p:cNvPr id="4098" name="Picture 2" descr="F:\КомсомолСвета\Солженицын\Света\7.JPG"/>
          <p:cNvPicPr>
            <a:picLocks noChangeAspect="1" noChangeArrowheads="1"/>
          </p:cNvPicPr>
          <p:nvPr/>
        </p:nvPicPr>
        <p:blipFill>
          <a:blip r:embed="rId2" cstate="print"/>
          <a:srcRect l="1807" r="36746" b="31667"/>
          <a:stretch>
            <a:fillRect/>
          </a:stretch>
        </p:blipFill>
        <p:spPr bwMode="auto">
          <a:xfrm>
            <a:off x="5000628" y="357166"/>
            <a:ext cx="3783466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357166"/>
            <a:ext cx="3734209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7165"/>
            <a:ext cx="3786214" cy="5215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0" y="5643578"/>
            <a:ext cx="4643438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А. И. Солженицын</a:t>
            </a:r>
          </a:p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2,5 года</a:t>
            </a:r>
          </a:p>
        </p:txBody>
      </p:sp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4643438" y="5572140"/>
            <a:ext cx="450056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А. И. Солженицын</a:t>
            </a:r>
          </a:p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 6 лет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«Для многих миллионов людей у нас и во всём мире, Александр Солженицын олицетворяет лучшие традиции русской литературы, гражданское мужество и чистую совесть художника»... Л.З. Копелев «Для многих миллионов людей у нас и во всём мире, Александр Солженицын олицетворяет лучшие традиции русской литературы, гражданское мужество и чистую совесть художника»... </a:t>
            </a:r>
          </a:p>
          <a:p>
            <a:pPr algn="ctr"/>
            <a:endParaRPr lang="ru-RU" sz="28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sz="2800" b="1" spc="50" dirty="0" smtClean="0">
              <a:ln w="11430"/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Л.З. Копелев </a:t>
            </a:r>
          </a:p>
        </p:txBody>
      </p:sp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9144000" cy="1414510"/>
          </a:xfrm>
        </p:spPr>
        <p:txBody>
          <a:bodyPr rtlCol="0">
            <a:noAutofit/>
          </a:bodyPr>
          <a:lstStyle/>
          <a:p>
            <a:pPr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 1924 года семья Солженицыных проживала  в Ростове-на-Дону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2860714" y="2812314"/>
            <a:ext cx="6345175" cy="38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947594" cy="453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0" y="607220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Семья Солженицыных, Щербак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4422"/>
            <a:ext cx="91440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Тяга к умственной самостоятельности и обостренный интерес к дореволюционному прошлому семьи, в которой хранили память </a:t>
            </a:r>
          </a:p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о прежней жизни, непохожей на советскую, рано подвели Солженицына к замыслу большой книги  (по образцу «Войны и мира» Л. Н. Толстого)  о первой мировой войне </a:t>
            </a:r>
          </a:p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и революции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Годы учения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untitledаа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82318"/>
            <a:ext cx="6000792" cy="4704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521495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Georgia" pitchFamily="18" charset="0"/>
              </a:rPr>
              <a:t>Первый выпуск ростовской школы № 15 Солженицын — во втором ряду четвёртый справа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1790</Words>
  <Application>Microsoft Office PowerPoint</Application>
  <PresentationFormat>Экран (4:3)</PresentationFormat>
  <Paragraphs>179</Paragraphs>
  <Slides>60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Арест и ссылка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Диплом лауреата Нобелевской премии в области литературы  </vt:lpstr>
      <vt:lpstr>Презентация PowerPoint</vt:lpstr>
      <vt:lpstr>Эмиграция</vt:lpstr>
      <vt:lpstr>Презентация PowerPoint</vt:lpstr>
      <vt:lpstr>Презентация PowerPoint</vt:lpstr>
      <vt:lpstr>Возвращение</vt:lpstr>
      <vt:lpstr>Презентация PowerPoint</vt:lpstr>
      <vt:lpstr>Презентация PowerPoint</vt:lpstr>
      <vt:lpstr>Презентация PowerPoint</vt:lpstr>
      <vt:lpstr>Семья А.И. Солженицына вскоре после возвращения в Россию</vt:lpstr>
      <vt:lpstr>Презентация PowerPoint</vt:lpstr>
      <vt:lpstr>Презентация PowerPoint</vt:lpstr>
      <vt:lpstr>Презентация PowerPoint</vt:lpstr>
      <vt:lpstr>Встречи с В.В.Путиным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Крисанова Татьяна Николаевна</cp:lastModifiedBy>
  <cp:revision>163</cp:revision>
  <dcterms:modified xsi:type="dcterms:W3CDTF">2018-12-17T05:38:30Z</dcterms:modified>
</cp:coreProperties>
</file>